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0" r:id="rId4"/>
    <p:sldId id="258" r:id="rId5"/>
    <p:sldId id="287" r:id="rId6"/>
    <p:sldId id="259" r:id="rId7"/>
    <p:sldId id="272" r:id="rId8"/>
    <p:sldId id="273" r:id="rId9"/>
    <p:sldId id="274" r:id="rId10"/>
    <p:sldId id="275" r:id="rId11"/>
    <p:sldId id="276" r:id="rId12"/>
    <p:sldId id="277" r:id="rId13"/>
    <p:sldId id="284" r:id="rId14"/>
    <p:sldId id="283" r:id="rId15"/>
    <p:sldId id="282" r:id="rId16"/>
    <p:sldId id="279" r:id="rId17"/>
    <p:sldId id="280" r:id="rId18"/>
    <p:sldId id="285" r:id="rId19"/>
    <p:sldId id="266" r:id="rId20"/>
    <p:sldId id="267" r:id="rId21"/>
    <p:sldId id="268" r:id="rId22"/>
    <p:sldId id="269" r:id="rId23"/>
    <p:sldId id="270" r:id="rId24"/>
    <p:sldId id="281" r:id="rId25"/>
    <p:sldId id="286" r:id="rId26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49" d="100"/>
          <a:sy n="149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0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1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Beer me!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" y="4705350"/>
            <a:ext cx="510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https://untappd.com/user/Chrisballenger/checkin/554483926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87" y="419892"/>
            <a:ext cx="4204621" cy="4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48426" y="2435886"/>
            <a:ext cx="848324" cy="993856"/>
            <a:chOff x="2840781" y="2510804"/>
            <a:chExt cx="848324" cy="9938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781" y="2510804"/>
              <a:ext cx="593015" cy="75548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981" y="2590261"/>
              <a:ext cx="593015" cy="7554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473" y="2669718"/>
              <a:ext cx="593015" cy="755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090" y="2749175"/>
              <a:ext cx="593015" cy="755485"/>
            </a:xfrm>
            <a:prstGeom prst="rect">
              <a:avLst/>
            </a:prstGeom>
          </p:spPr>
        </p:pic>
      </p:grpSp>
      <p:cxnSp>
        <p:nvCxnSpPr>
          <p:cNvPr id="24" name="Elbow Connector 23"/>
          <p:cNvCxnSpPr>
            <a:stCxn id="3" idx="1"/>
            <a:endCxn id="12" idx="1"/>
          </p:cNvCxnSpPr>
          <p:nvPr/>
        </p:nvCxnSpPr>
        <p:spPr>
          <a:xfrm rot="10800000" flipH="1" flipV="1">
            <a:off x="3247102" y="1500295"/>
            <a:ext cx="201323" cy="1313334"/>
          </a:xfrm>
          <a:prstGeom prst="bentConnector3">
            <a:avLst>
              <a:gd name="adj1" fmla="val -11354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300545"/>
          </a:xfrm>
        </p:spPr>
        <p:txBody>
          <a:bodyPr/>
          <a:lstStyle/>
          <a:p>
            <a:r>
              <a:rPr lang="en-US" sz="1100" dirty="0" smtClean="0"/>
              <a:t>Get JSON Objects using API</a:t>
            </a:r>
          </a:p>
          <a:p>
            <a:r>
              <a:rPr lang="en-US" sz="1100" dirty="0" smtClean="0"/>
              <a:t>Keep record of max </a:t>
            </a:r>
            <a:r>
              <a:rPr lang="en-US" sz="1100" dirty="0"/>
              <a:t>i</a:t>
            </a:r>
            <a:r>
              <a:rPr lang="en-US" sz="1100" dirty="0" smtClean="0"/>
              <a:t>d for paginations</a:t>
            </a:r>
          </a:p>
          <a:p>
            <a:r>
              <a:rPr lang="en-US" sz="1100" dirty="0" smtClean="0"/>
              <a:t>Extract data from JSON to data frames on Beer, Breweries, Check-ins</a:t>
            </a:r>
          </a:p>
          <a:p>
            <a:r>
              <a:rPr lang="en-US" sz="1100" dirty="0" smtClean="0"/>
              <a:t>Enable the flag to denote if the location is the brewery or not</a:t>
            </a:r>
          </a:p>
          <a:p>
            <a:endParaRPr lang="en-US" sz="5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5769961" y="2515343"/>
            <a:ext cx="2823412" cy="91439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Long 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59051" y="3825073"/>
            <a:ext cx="1000189" cy="911705"/>
            <a:chOff x="5521091" y="2016569"/>
            <a:chExt cx="1000189" cy="9117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35" name="Elbow Connector 34"/>
          <p:cNvCxnSpPr>
            <a:stCxn id="21" idx="2"/>
            <a:endCxn id="26" idx="0"/>
          </p:cNvCxnSpPr>
          <p:nvPr/>
        </p:nvCxnSpPr>
        <p:spPr>
          <a:xfrm rot="16200000" flipH="1">
            <a:off x="4055619" y="3374365"/>
            <a:ext cx="395331" cy="50608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sp>
        <p:nvSpPr>
          <p:cNvPr id="37" name="Content Placeholder 39"/>
          <p:cNvSpPr>
            <a:spLocks noGrp="1"/>
          </p:cNvSpPr>
          <p:nvPr>
            <p:ph sz="half" idx="1"/>
          </p:nvPr>
        </p:nvSpPr>
        <p:spPr>
          <a:xfrm>
            <a:off x="698486" y="3444580"/>
            <a:ext cx="2807651" cy="674009"/>
          </a:xfrm>
        </p:spPr>
        <p:txBody>
          <a:bodyPr/>
          <a:lstStyle/>
          <a:p>
            <a:r>
              <a:rPr lang="en-US" sz="1100" dirty="0" smtClean="0"/>
              <a:t>Merge data frames to master data frame</a:t>
            </a:r>
          </a:p>
          <a:p>
            <a:r>
              <a:rPr lang="en-US" sz="1100" dirty="0" smtClean="0"/>
              <a:t>Write the data frame to CSV file for Master Check-ins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502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Data </a:t>
            </a:r>
            <a:r>
              <a:rPr lang="en-US" dirty="0" smtClean="0"/>
              <a:t>Gathering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1677" y="2515343"/>
            <a:ext cx="1000189" cy="911705"/>
            <a:chOff x="5521091" y="2016569"/>
            <a:chExt cx="1000189" cy="91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sp>
        <p:nvSpPr>
          <p:cNvPr id="13" name="Content Placeholder 39"/>
          <p:cNvSpPr txBox="1">
            <a:spLocks/>
          </p:cNvSpPr>
          <p:nvPr/>
        </p:nvSpPr>
        <p:spPr bwMode="auto">
          <a:xfrm>
            <a:off x="5987850" y="1433194"/>
            <a:ext cx="2979792" cy="12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smtClean="0"/>
              <a:t>rvest &amp; Rselenium packages, CSS Selector</a:t>
            </a:r>
          </a:p>
          <a:p>
            <a:r>
              <a:rPr lang="en-US" sz="1100" dirty="0" smtClean="0"/>
              <a:t>Tricky show more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14" name="Content Placeholder 39"/>
          <p:cNvSpPr txBox="1">
            <a:spLocks/>
          </p:cNvSpPr>
          <p:nvPr/>
        </p:nvSpPr>
        <p:spPr bwMode="auto">
          <a:xfrm>
            <a:off x="411062" y="2384822"/>
            <a:ext cx="2979792" cy="8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4873" y="3755970"/>
            <a:ext cx="1000189" cy="911705"/>
            <a:chOff x="5521091" y="2016569"/>
            <a:chExt cx="1000189" cy="9117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  <a:endCxn id="16" idx="0"/>
          </p:cNvCxnSpPr>
          <p:nvPr/>
        </p:nvCxnSpPr>
        <p:spPr>
          <a:xfrm rot="10800000" flipV="1">
            <a:off x="4102149" y="3096660"/>
            <a:ext cx="509529" cy="659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cxnSp>
        <p:nvCxnSpPr>
          <p:cNvPr id="22" name="Elbow Connector 21"/>
          <p:cNvCxnSpPr/>
          <p:nvPr/>
        </p:nvCxnSpPr>
        <p:spPr>
          <a:xfrm flipH="1">
            <a:off x="5611866" y="1500295"/>
            <a:ext cx="51155" cy="1345436"/>
          </a:xfrm>
          <a:prstGeom prst="bentConnector3">
            <a:avLst>
              <a:gd name="adj1" fmla="val -44687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Content Placeholder 39"/>
          <p:cNvSpPr txBox="1">
            <a:spLocks/>
          </p:cNvSpPr>
          <p:nvPr/>
        </p:nvSpPr>
        <p:spPr bwMode="auto">
          <a:xfrm>
            <a:off x="4548516" y="4006242"/>
            <a:ext cx="1537977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Master User Profile</a:t>
            </a:r>
          </a:p>
          <a:p>
            <a:r>
              <a:rPr lang="en-US" sz="1100" dirty="0" smtClean="0"/>
              <a:t>Master Beer Details</a:t>
            </a:r>
          </a:p>
        </p:txBody>
      </p:sp>
    </p:spTree>
    <p:extLst>
      <p:ext uri="{BB962C8B-B14F-4D97-AF65-F5344CB8AC3E}">
        <p14:creationId xmlns:p14="http://schemas.microsoft.com/office/powerpoint/2010/main" val="3540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49" y="992485"/>
            <a:ext cx="3457299" cy="34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Feature Selection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902" y="1115736"/>
            <a:ext cx="3893054" cy="2177381"/>
          </a:xfrm>
        </p:spPr>
        <p:txBody>
          <a:bodyPr/>
          <a:lstStyle/>
          <a:p>
            <a:pPr lvl="1"/>
            <a:r>
              <a:rPr lang="en-US" dirty="0" smtClean="0"/>
              <a:t>User selects flavors of a beer while checking in</a:t>
            </a:r>
          </a:p>
          <a:p>
            <a:pPr lvl="1"/>
            <a:r>
              <a:rPr lang="en-US" dirty="0"/>
              <a:t>Chose 40 out of the 100+ flavors to define a </a:t>
            </a:r>
            <a:r>
              <a:rPr lang="en-US" dirty="0" smtClean="0"/>
              <a:t>beer</a:t>
            </a:r>
          </a:p>
          <a:p>
            <a:pPr lvl="1"/>
            <a:r>
              <a:rPr lang="en-US" dirty="0" smtClean="0"/>
              <a:t>Extract flavor keywords from </a:t>
            </a:r>
            <a:r>
              <a:rPr lang="en-US" dirty="0"/>
              <a:t>b</a:t>
            </a:r>
            <a:r>
              <a:rPr lang="en-US" dirty="0" smtClean="0"/>
              <a:t>eer description</a:t>
            </a:r>
          </a:p>
          <a:p>
            <a:pPr lvl="1"/>
            <a:r>
              <a:rPr lang="en-US" dirty="0" smtClean="0"/>
              <a:t>Add beer features like ABV, IBU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77" y="1287316"/>
            <a:ext cx="1568103" cy="2787738"/>
          </a:xfrm>
          <a:prstGeom prst="rect">
            <a:avLst/>
          </a:prstGeom>
        </p:spPr>
      </p:pic>
      <p:sp>
        <p:nvSpPr>
          <p:cNvPr id="24" name="Content Placeholder 39"/>
          <p:cNvSpPr txBox="1">
            <a:spLocks/>
          </p:cNvSpPr>
          <p:nvPr/>
        </p:nvSpPr>
        <p:spPr bwMode="auto">
          <a:xfrm>
            <a:off x="7300855" y="418127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Check-in Flavor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02" y="2251068"/>
            <a:ext cx="2922476" cy="1823986"/>
          </a:xfrm>
          <a:prstGeom prst="rect">
            <a:avLst/>
          </a:prstGeom>
        </p:spPr>
      </p:pic>
      <p:sp>
        <p:nvSpPr>
          <p:cNvPr id="25" name="Content Placeholder 39"/>
          <p:cNvSpPr txBox="1">
            <a:spLocks/>
          </p:cNvSpPr>
          <p:nvPr/>
        </p:nvSpPr>
        <p:spPr bwMode="auto">
          <a:xfrm>
            <a:off x="5112904" y="414223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Beer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2618" y="3129618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77269" y="3129617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4783" y="3129616"/>
            <a:ext cx="803647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54279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30950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5099" y="3491822"/>
            <a:ext cx="3735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ABV, IBU, Style, Light, Smooth, Clean, Sweet, Woody, Zippy, Strong, Hoppy, Floral, Citrus, Milk, Dark, Creamy, Mouthfeel, Soft, Boozy, Caramel, Oatmeal, Dry, Malty, Piney, Grassy, Tart, Sour, Salty, Fruity, Heat, Bitter, Coffee, Roasty, Chocolate, Juicy, Funky, Acidic, Crushable, User Name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2" y="1115736"/>
            <a:ext cx="5309176" cy="3680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Random Forest – First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Ordinal 1 to 5 with 0.25 increments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Results/Challenges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Prediction rating was continuous (3.54, etc.,)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% var explained: 52.41 – Not very good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Mean Squared Residuals – 0.1704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Beer flavor features were not useful as they were not populated enough to have an impact on the ratings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5" y="589033"/>
            <a:ext cx="1328551" cy="3972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" y="3985769"/>
            <a:ext cx="5402671" cy="104138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86576" y="4367382"/>
            <a:ext cx="2595527" cy="428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Second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3338679"/>
            <a:ext cx="794385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Third Iteration</a:t>
            </a:r>
          </a:p>
          <a:p>
            <a:pPr lvl="1"/>
            <a:r>
              <a:rPr lang="en-US" dirty="0" smtClean="0"/>
              <a:t>1555 Observations, Top 5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1" y="3351201"/>
            <a:ext cx="8620125" cy="1638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Flavor profile features were not fully utilized by the model and their importance were low</a:t>
            </a:r>
          </a:p>
          <a:p>
            <a:r>
              <a:rPr lang="en-US" dirty="0" smtClean="0"/>
              <a:t>Need to understand more about tuning RandomForest</a:t>
            </a:r>
          </a:p>
          <a:p>
            <a:r>
              <a:rPr lang="en-US" dirty="0" smtClean="0"/>
              <a:t>Try other algorithms and packages </a:t>
            </a:r>
            <a:r>
              <a:rPr lang="en-US" dirty="0"/>
              <a:t>like </a:t>
            </a:r>
            <a:r>
              <a:rPr lang="en-US" dirty="0" smtClean="0"/>
              <a:t>recommenderlab and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56" y="949954"/>
            <a:ext cx="5235357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For </a:t>
            </a:r>
            <a:r>
              <a:rPr lang="en-US" sz="1400" i="1" dirty="0"/>
              <a:t>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053" r="6053"/>
          <a:stretch>
            <a:fillRect/>
          </a:stretch>
        </p:blipFill>
        <p:spPr>
          <a:xfrm>
            <a:off x="7467467" y="75407"/>
            <a:ext cx="1562075" cy="10320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08830" y="1193006"/>
            <a:ext cx="4322344" cy="2763441"/>
          </a:xfrm>
        </p:spPr>
        <p:txBody>
          <a:bodyPr/>
          <a:lstStyle/>
          <a:p>
            <a:r>
              <a:rPr lang="en-US" dirty="0"/>
              <a:t>Allows users to rate B</a:t>
            </a:r>
            <a:r>
              <a:rPr lang="en-US" dirty="0" smtClean="0"/>
              <a:t>eers, Meads, and Ciders (check-ins) on a scale of 0 </a:t>
            </a:r>
            <a:r>
              <a:rPr lang="mr-IN" dirty="0" smtClean="0"/>
              <a:t>–</a:t>
            </a:r>
            <a:r>
              <a:rPr lang="en-US" dirty="0" smtClean="0"/>
              <a:t> 5 (0.25 increments)</a:t>
            </a:r>
          </a:p>
          <a:p>
            <a:r>
              <a:rPr lang="en-US" dirty="0" smtClean="0"/>
              <a:t>Users can see what their friends are drinking and comment on their check-ins</a:t>
            </a:r>
          </a:p>
          <a:p>
            <a:r>
              <a:rPr lang="en-US" dirty="0" smtClean="0"/>
              <a:t>While rating, users can select where they are consuming the beer, flavors they tasted, how it was served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Untappd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Drink Socially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8400"/>
            <a:ext cx="4328160" cy="34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would like to answer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endParaRPr lang="en-US" dirty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2842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" y="4705350"/>
            <a:ext cx="2227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https://</a:t>
            </a:r>
            <a:r>
              <a:rPr lang="en-US" i="1" dirty="0" err="1" smtClean="0">
                <a:solidFill>
                  <a:schemeClr val="bg1"/>
                </a:solidFill>
              </a:rPr>
              <a:t>maps.google.com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41250</TotalTime>
  <Words>992</Words>
  <Application>Microsoft Office PowerPoint</Application>
  <PresentationFormat>On-screen Show (16:9)</PresentationFormat>
  <Paragraphs>138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Palatino Linotype</vt:lpstr>
      <vt:lpstr>Trebuchet MS</vt:lpstr>
      <vt:lpstr>--SMU-07.18.18--</vt:lpstr>
      <vt:lpstr>Beer Ratings Analysis &amp; Prediction</vt:lpstr>
      <vt:lpstr>Outline</vt:lpstr>
      <vt:lpstr>Project Goals</vt:lpstr>
      <vt:lpstr>Beer Industry</vt:lpstr>
      <vt:lpstr>Untappd – Drink Socially</vt:lpstr>
      <vt:lpstr>Questions we would like to answer</vt:lpstr>
      <vt:lpstr>1. 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PowerPoint Presentation</vt:lpstr>
      <vt:lpstr>PowerPoint Presentation</vt:lpstr>
      <vt:lpstr>PowerPoint Presentation</vt:lpstr>
      <vt:lpstr>We need more data!</vt:lpstr>
      <vt:lpstr>2. Beer me!</vt:lpstr>
      <vt:lpstr>Data Gathering</vt:lpstr>
      <vt:lpstr> Beer Recommendation - Data Gathering</vt:lpstr>
      <vt:lpstr> Beer Recommendation - Feature Selection </vt:lpstr>
      <vt:lpstr> Beer Recommendation - Modeling</vt:lpstr>
      <vt:lpstr> Beer Recommendation - Modeling</vt:lpstr>
      <vt:lpstr> Beer Recommendation - Modeling</vt:lpstr>
      <vt:lpstr>Conclusion</vt:lpstr>
      <vt:lpstr>Cheers!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Selwyn Samuel</cp:lastModifiedBy>
  <cp:revision>556</cp:revision>
  <cp:lastPrinted>2018-03-23T14:39:46Z</cp:lastPrinted>
  <dcterms:created xsi:type="dcterms:W3CDTF">2016-06-08T17:45:18Z</dcterms:created>
  <dcterms:modified xsi:type="dcterms:W3CDTF">2018-08-17T00:17:01Z</dcterms:modified>
</cp:coreProperties>
</file>